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73" r:id="rId3"/>
    <p:sldId id="258" r:id="rId4"/>
    <p:sldId id="280" r:id="rId5"/>
    <p:sldId id="300" r:id="rId6"/>
    <p:sldId id="260" r:id="rId7"/>
    <p:sldId id="265" r:id="rId8"/>
    <p:sldId id="295" r:id="rId9"/>
    <p:sldId id="293" r:id="rId10"/>
    <p:sldId id="277" r:id="rId11"/>
    <p:sldId id="313" r:id="rId12"/>
    <p:sldId id="298" r:id="rId13"/>
    <p:sldId id="291" r:id="rId14"/>
    <p:sldId id="290" r:id="rId15"/>
    <p:sldId id="281" r:id="rId16"/>
    <p:sldId id="299" r:id="rId17"/>
    <p:sldId id="301" r:id="rId18"/>
    <p:sldId id="302" r:id="rId19"/>
    <p:sldId id="304" r:id="rId20"/>
    <p:sldId id="297" r:id="rId21"/>
    <p:sldId id="292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294" r:id="rId30"/>
    <p:sldId id="312" r:id="rId31"/>
    <p:sldId id="276" r:id="rId32"/>
    <p:sldId id="296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9E94A-8519-4428-9E0C-BF08C4C8D0C3}" type="datetimeFigureOut">
              <a:rPr lang="ru-RU" smtClean="0"/>
              <a:t>12.07.2019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4B6191-0ED1-4383-8B9F-C0FE20D99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398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18782-F34B-496A-B98B-2D4B51D8CA02}" type="datetimeFigureOut">
              <a:rPr lang="ru-RU" smtClean="0"/>
              <a:t>12.07.2019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01D1-77F1-4B47-9B54-73114148D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290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18782-F34B-496A-B98B-2D4B51D8CA02}" type="datetimeFigureOut">
              <a:rPr lang="ru-RU" smtClean="0"/>
              <a:t>12.07.2019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01D1-77F1-4B47-9B54-73114148D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932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18782-F34B-496A-B98B-2D4B51D8CA02}" type="datetimeFigureOut">
              <a:rPr lang="ru-RU" smtClean="0"/>
              <a:t>12.07.2019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01D1-77F1-4B47-9B54-73114148D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83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18782-F34B-496A-B98B-2D4B51D8CA02}" type="datetimeFigureOut">
              <a:rPr lang="ru-RU" smtClean="0"/>
              <a:t>12.07.2019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01D1-77F1-4B47-9B54-73114148D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821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18782-F34B-496A-B98B-2D4B51D8CA02}" type="datetimeFigureOut">
              <a:rPr lang="ru-RU" smtClean="0"/>
              <a:t>12.07.2019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01D1-77F1-4B47-9B54-73114148D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313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18782-F34B-496A-B98B-2D4B51D8CA02}" type="datetimeFigureOut">
              <a:rPr lang="ru-RU" smtClean="0"/>
              <a:t>12.07.2019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01D1-77F1-4B47-9B54-73114148D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307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18782-F34B-496A-B98B-2D4B51D8CA02}" type="datetimeFigureOut">
              <a:rPr lang="ru-RU" smtClean="0"/>
              <a:t>12.07.2019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01D1-77F1-4B47-9B54-73114148D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736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18782-F34B-496A-B98B-2D4B51D8CA02}" type="datetimeFigureOut">
              <a:rPr lang="ru-RU" smtClean="0"/>
              <a:t>12.07.2019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01D1-77F1-4B47-9B54-73114148D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921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18782-F34B-496A-B98B-2D4B51D8CA02}" type="datetimeFigureOut">
              <a:rPr lang="ru-RU" smtClean="0"/>
              <a:t>12.07.2019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01D1-77F1-4B47-9B54-73114148D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81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18782-F34B-496A-B98B-2D4B51D8CA02}" type="datetimeFigureOut">
              <a:rPr lang="ru-RU" smtClean="0"/>
              <a:t>12.07.2019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01D1-77F1-4B47-9B54-73114148D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679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18782-F34B-496A-B98B-2D4B51D8CA02}" type="datetimeFigureOut">
              <a:rPr lang="ru-RU" smtClean="0"/>
              <a:t>12.07.2019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101D1-77F1-4B47-9B54-73114148D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021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18782-F34B-496A-B98B-2D4B51D8CA02}" type="datetimeFigureOut">
              <a:rPr lang="ru-RU" smtClean="0"/>
              <a:t>12.07.2019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101D1-77F1-4B47-9B54-73114148D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109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www.home-img.com/uploads/data/90777/80d5002cab22b267b3788019d2ff17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4" y="-485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63888" y="148478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188640"/>
            <a:ext cx="723629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МБДОУ Детский сад «№ 2 «Ромашка»</a:t>
            </a:r>
            <a:b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Медногорска»</a:t>
            </a:r>
            <a:b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«Переходим в </a:t>
            </a:r>
            <a:br>
              <a:rPr lang="ru-RU" alt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старшую группу»</a:t>
            </a:r>
          </a:p>
          <a:p>
            <a:pPr algn="ctr"/>
            <a:r>
              <a:rPr lang="ru-RU" altLang="ru-RU" sz="36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6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alt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тоговое занятие в средней группе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3968" y="378904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58763" indent="-255588">
              <a:lnSpc>
                <a:spcPct val="80000"/>
              </a:lnSpc>
              <a:tabLst>
                <a:tab pos="258763" algn="l"/>
                <a:tab pos="363538" algn="l"/>
                <a:tab pos="812800" algn="l"/>
                <a:tab pos="1262063" algn="l"/>
                <a:tab pos="1711325" algn="l"/>
                <a:tab pos="2160588" algn="l"/>
                <a:tab pos="2609850" algn="l"/>
                <a:tab pos="3059113" algn="l"/>
                <a:tab pos="3508375" algn="l"/>
                <a:tab pos="3957638" algn="l"/>
                <a:tab pos="4406900" algn="l"/>
                <a:tab pos="4856163" algn="l"/>
                <a:tab pos="5305425" algn="l"/>
                <a:tab pos="5754688" algn="l"/>
                <a:tab pos="6203950" algn="l"/>
                <a:tab pos="6653213" algn="l"/>
                <a:tab pos="7102475" algn="l"/>
                <a:tab pos="7551738" algn="l"/>
                <a:tab pos="8001000" algn="l"/>
                <a:tab pos="8450263" algn="l"/>
                <a:tab pos="8899525" algn="l"/>
              </a:tabLst>
              <a:defRPr/>
            </a:pPr>
            <a:r>
              <a:rPr lang="ru-RU" altLang="ru-RU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</a:rPr>
              <a:t>Цель:</a:t>
            </a:r>
          </a:p>
          <a:p>
            <a:pPr marL="258763" indent="-255588">
              <a:lnSpc>
                <a:spcPct val="80000"/>
              </a:lnSpc>
              <a:tabLst>
                <a:tab pos="258763" algn="l"/>
                <a:tab pos="363538" algn="l"/>
                <a:tab pos="812800" algn="l"/>
                <a:tab pos="1262063" algn="l"/>
                <a:tab pos="1711325" algn="l"/>
                <a:tab pos="2160588" algn="l"/>
                <a:tab pos="2609850" algn="l"/>
                <a:tab pos="3059113" algn="l"/>
                <a:tab pos="3508375" algn="l"/>
                <a:tab pos="3957638" algn="l"/>
                <a:tab pos="4406900" algn="l"/>
                <a:tab pos="4856163" algn="l"/>
                <a:tab pos="5305425" algn="l"/>
                <a:tab pos="5754688" algn="l"/>
                <a:tab pos="6203950" algn="l"/>
                <a:tab pos="6653213" algn="l"/>
                <a:tab pos="7102475" algn="l"/>
                <a:tab pos="7551738" algn="l"/>
                <a:tab pos="8001000" algn="l"/>
                <a:tab pos="8450263" algn="l"/>
                <a:tab pos="8899525" algn="l"/>
              </a:tabLst>
              <a:defRPr/>
            </a:pPr>
            <a:r>
              <a:rPr lang="ru-RU" altLang="ru-RU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</a:rPr>
              <a:t>     </a:t>
            </a:r>
          </a:p>
          <a:p>
            <a:pPr marL="258763" indent="-255588">
              <a:lnSpc>
                <a:spcPct val="80000"/>
              </a:lnSpc>
              <a:tabLst>
                <a:tab pos="258763" algn="l"/>
                <a:tab pos="363538" algn="l"/>
                <a:tab pos="812800" algn="l"/>
                <a:tab pos="1262063" algn="l"/>
                <a:tab pos="1711325" algn="l"/>
                <a:tab pos="2160588" algn="l"/>
                <a:tab pos="2609850" algn="l"/>
                <a:tab pos="3059113" algn="l"/>
                <a:tab pos="3508375" algn="l"/>
                <a:tab pos="3957638" algn="l"/>
                <a:tab pos="4406900" algn="l"/>
                <a:tab pos="4856163" algn="l"/>
                <a:tab pos="5305425" algn="l"/>
                <a:tab pos="5754688" algn="l"/>
                <a:tab pos="6203950" algn="l"/>
                <a:tab pos="6653213" algn="l"/>
                <a:tab pos="7102475" algn="l"/>
                <a:tab pos="7551738" algn="l"/>
                <a:tab pos="8001000" algn="l"/>
                <a:tab pos="8450263" algn="l"/>
                <a:tab pos="8899525" algn="l"/>
              </a:tabLst>
              <a:defRPr/>
            </a:pPr>
            <a:r>
              <a:rPr lang="ru-RU" altLang="ru-RU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</a:rPr>
              <a:t>     обобщение </a:t>
            </a:r>
            <a:r>
              <a:rPr lang="ru-RU" altLang="ru-RU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</a:rPr>
              <a:t>и закрепление знаний у </a:t>
            </a:r>
            <a:r>
              <a:rPr lang="ru-RU" altLang="ru-RU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</a:rPr>
              <a:t>детей средней </a:t>
            </a:r>
            <a:r>
              <a:rPr lang="ru-RU" altLang="ru-RU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</a:rPr>
              <a:t>группы, по пройденному материалу за учебный год через организацию различных видов деятельности.</a:t>
            </a:r>
            <a:endParaRPr lang="ru-RU" altLang="ru-RU" dirty="0">
              <a:solidFill>
                <a:schemeClr val="accent5">
                  <a:lumMod val="75000"/>
                </a:schemeClr>
              </a:solidFill>
            </a:endParaRPr>
          </a:p>
          <a:p>
            <a:pPr marL="258763" indent="-255588" algn="just">
              <a:lnSpc>
                <a:spcPct val="80000"/>
              </a:lnSpc>
              <a:tabLst>
                <a:tab pos="258763" algn="l"/>
                <a:tab pos="363538" algn="l"/>
                <a:tab pos="812800" algn="l"/>
                <a:tab pos="1262063" algn="l"/>
                <a:tab pos="1711325" algn="l"/>
                <a:tab pos="2160588" algn="l"/>
                <a:tab pos="2609850" algn="l"/>
                <a:tab pos="3059113" algn="l"/>
                <a:tab pos="3508375" algn="l"/>
                <a:tab pos="3957638" algn="l"/>
                <a:tab pos="4406900" algn="l"/>
                <a:tab pos="4856163" algn="l"/>
                <a:tab pos="5305425" algn="l"/>
                <a:tab pos="5754688" algn="l"/>
                <a:tab pos="6203950" algn="l"/>
                <a:tab pos="6653213" algn="l"/>
                <a:tab pos="7102475" algn="l"/>
                <a:tab pos="7551738" algn="l"/>
                <a:tab pos="8001000" algn="l"/>
                <a:tab pos="8450263" algn="l"/>
                <a:tab pos="8899525" algn="l"/>
              </a:tabLst>
              <a:defRPr/>
            </a:pPr>
            <a:endParaRPr lang="ru-RU" altLang="ru-RU" sz="900" b="1" dirty="0">
              <a:solidFill>
                <a:srgbClr val="2E437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65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2" descr="https://econet.ru/uploads/pictures/111858/content_dver__econet_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econet.ru/uploads/pictures/111858/content_dver__econet_ru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 descr="http://www.schoolage.ru/uploads/users/37/136/33.jpg?w=90&amp;h=9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2" t="1911" r="16067" b="10855"/>
          <a:stretch/>
        </p:blipFill>
        <p:spPr bwMode="auto">
          <a:xfrm>
            <a:off x="0" y="4897198"/>
            <a:ext cx="1570339" cy="196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Juanna\Desktop\дверь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0"/>
            <a:ext cx="6480720" cy="681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955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.jimcdn.com/app/cms/image/transf/none/path/s7f56584becfe3c85/backgroundarea/i53090cfc8d72d605/version/1491809785/ima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5"/>
          <a:stretch/>
        </p:blipFill>
        <p:spPr bwMode="auto">
          <a:xfrm>
            <a:off x="20924" y="0"/>
            <a:ext cx="912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1484784"/>
            <a:ext cx="64087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4</a:t>
            </a:r>
            <a:r>
              <a:rPr lang="ru-RU" sz="4000" dirty="0" smtClean="0"/>
              <a:t> задание </a:t>
            </a:r>
          </a:p>
          <a:p>
            <a:pPr algn="ctr"/>
            <a:r>
              <a:rPr lang="ru-RU" sz="4000" dirty="0" smtClean="0"/>
              <a:t>«Поиграй-ка»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74464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www.home-img.com/uploads/data/90777/80d5002cab22b267b3788019d2ff17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4" y="-485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avatars.mds.yandex.net/get-pdb/222892/694b64b9-f4e1-49f8-8e88-af097c39e7eb/s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980728"/>
            <a:ext cx="6289613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12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.jimcdn.com/app/cms/image/transf/none/path/s7f56584becfe3c85/backgroundarea/i53090cfc8d72d605/version/1491809785/ima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5"/>
          <a:stretch/>
        </p:blipFill>
        <p:spPr bwMode="auto">
          <a:xfrm>
            <a:off x="20924" y="0"/>
            <a:ext cx="912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1484784"/>
            <a:ext cx="6408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5</a:t>
            </a:r>
            <a:r>
              <a:rPr lang="ru-RU" sz="4000" dirty="0" smtClean="0"/>
              <a:t> задание </a:t>
            </a:r>
          </a:p>
          <a:p>
            <a:pPr algn="ctr"/>
            <a:r>
              <a:rPr lang="ru-RU" sz="4000" dirty="0" smtClean="0"/>
              <a:t>«Узнай </a:t>
            </a:r>
            <a:r>
              <a:rPr lang="ru-RU" sz="4000" dirty="0"/>
              <a:t>стихотворение </a:t>
            </a:r>
            <a:endParaRPr lang="ru-RU" sz="4000" dirty="0" smtClean="0"/>
          </a:p>
          <a:p>
            <a:pPr algn="ctr"/>
            <a:r>
              <a:rPr lang="ru-RU" sz="4000" dirty="0" smtClean="0"/>
              <a:t>по таблице»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0028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7870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Апрель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" t="3856" r="2067" b="5235"/>
          <a:stretch/>
        </p:blipFill>
        <p:spPr bwMode="auto">
          <a:xfrm>
            <a:off x="-108520" y="953344"/>
            <a:ext cx="9252520" cy="59046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3017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слайд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2" t="14271" r="5889" b="14818"/>
          <a:stretch/>
        </p:blipFill>
        <p:spPr bwMode="auto">
          <a:xfrm>
            <a:off x="-24283" y="476672"/>
            <a:ext cx="9108463" cy="597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475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.jimcdn.com/app/cms/image/transf/none/path/s7f56584becfe3c85/backgroundarea/i53090cfc8d72d605/version/1491809785/ima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5"/>
          <a:stretch/>
        </p:blipFill>
        <p:spPr bwMode="auto">
          <a:xfrm>
            <a:off x="20924" y="0"/>
            <a:ext cx="912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836712"/>
            <a:ext cx="64087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6</a:t>
            </a:r>
            <a:r>
              <a:rPr lang="ru-RU" sz="4000" dirty="0" smtClean="0"/>
              <a:t> задание </a:t>
            </a:r>
          </a:p>
          <a:p>
            <a:pPr algn="ctr"/>
            <a:r>
              <a:rPr lang="ru-RU" sz="4000" dirty="0" smtClean="0"/>
              <a:t>«Прочитай»</a:t>
            </a:r>
            <a:endParaRPr lang="ru-RU" sz="4000" dirty="0"/>
          </a:p>
        </p:txBody>
      </p:sp>
      <p:pic>
        <p:nvPicPr>
          <p:cNvPr id="3076" name="Picture 4" descr="https://static.dochkisinochki.ru/upload/_catalog/22/6a/ca/GL000336308_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66" y="2060848"/>
            <a:ext cx="3504210" cy="375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14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72" y="886918"/>
            <a:ext cx="2592288" cy="25420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0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1128" y="886918"/>
            <a:ext cx="2598704" cy="25420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0" dirty="0">
                <a:solidFill>
                  <a:srgbClr val="FF0000"/>
                </a:solidFill>
              </a:rPr>
              <a:t>У</a:t>
            </a:r>
          </a:p>
        </p:txBody>
      </p:sp>
      <p:pic>
        <p:nvPicPr>
          <p:cNvPr id="8194" name="Picture 2" descr="https://png.pngtree.com/element_origin_min_pic/17/08/18/0c78d7f8bb9c4d65ce6a94344eb2bb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982" y="3645024"/>
            <a:ext cx="3068960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30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0034" y="928670"/>
            <a:ext cx="2199758" cy="20682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0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86116" y="928670"/>
            <a:ext cx="2077972" cy="20682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0" dirty="0">
                <a:solidFill>
                  <a:srgbClr val="FF0000"/>
                </a:solidFill>
              </a:rPr>
              <a:t>У</a:t>
            </a:r>
          </a:p>
        </p:txBody>
      </p:sp>
      <p:pic>
        <p:nvPicPr>
          <p:cNvPr id="7170" name="Picture 2" descr="https://doc4web.ru/uploads/files/12/11122/hello_html_3d97cad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411519"/>
            <a:ext cx="4189369" cy="314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058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0034" y="928670"/>
            <a:ext cx="2199758" cy="20682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0" dirty="0" smtClean="0">
                <a:solidFill>
                  <a:srgbClr val="FF0000"/>
                </a:solidFill>
              </a:rPr>
              <a:t>И</a:t>
            </a:r>
            <a:endParaRPr lang="ru-RU" sz="150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86116" y="928670"/>
            <a:ext cx="2077972" cy="20682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0" dirty="0" smtClean="0">
                <a:solidFill>
                  <a:srgbClr val="FF0000"/>
                </a:solidFill>
              </a:rPr>
              <a:t>А</a:t>
            </a:r>
            <a:endParaRPr lang="ru-RU" sz="15000" dirty="0">
              <a:solidFill>
                <a:srgbClr val="FF0000"/>
              </a:solidFill>
            </a:endParaRPr>
          </a:p>
        </p:txBody>
      </p:sp>
      <p:pic>
        <p:nvPicPr>
          <p:cNvPr id="9218" name="Picture 2" descr="https://png.pngtree.com/element_origin_min_pic/16/10/22/ef584feaeaad065c0638908f878c9b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197747"/>
            <a:ext cx="2930284" cy="3589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03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image.jimcdn.com/app/cms/image/transf/none/path/s7f56584becfe3c85/backgroundarea/i53090cfc8d72d605/version/1491809785/ima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5"/>
          <a:stretch/>
        </p:blipFill>
        <p:spPr bwMode="auto">
          <a:xfrm>
            <a:off x="20924" y="0"/>
            <a:ext cx="912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052736"/>
            <a:ext cx="63367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66FF"/>
                </a:solidFill>
              </a:rPr>
              <a:t>Все мы - группа  «Светлячки»!</a:t>
            </a:r>
          </a:p>
          <a:p>
            <a:r>
              <a:rPr lang="ru-RU" sz="3600" b="1" dirty="0">
                <a:solidFill>
                  <a:srgbClr val="FF66FF"/>
                </a:solidFill>
              </a:rPr>
              <a:t>Яркие, как огоньки!</a:t>
            </a:r>
          </a:p>
          <a:p>
            <a:r>
              <a:rPr lang="ru-RU" sz="3600" b="1" dirty="0">
                <a:solidFill>
                  <a:srgbClr val="FF66FF"/>
                </a:solidFill>
              </a:rPr>
              <a:t>Все мы очень разные,</a:t>
            </a:r>
          </a:p>
          <a:p>
            <a:r>
              <a:rPr lang="ru-RU" sz="3600" b="1" dirty="0">
                <a:solidFill>
                  <a:srgbClr val="FF66FF"/>
                </a:solidFill>
              </a:rPr>
              <a:t>Все мы очень классные!</a:t>
            </a:r>
          </a:p>
          <a:p>
            <a:r>
              <a:rPr lang="ru-RU" sz="3600" b="1" dirty="0">
                <a:solidFill>
                  <a:srgbClr val="FF66FF"/>
                </a:solidFill>
              </a:rPr>
              <a:t>Наш девиз не позабудь:</a:t>
            </a:r>
          </a:p>
          <a:p>
            <a:r>
              <a:rPr lang="ru-RU" sz="3600" b="1" dirty="0">
                <a:solidFill>
                  <a:srgbClr val="FF66FF"/>
                </a:solidFill>
              </a:rPr>
              <a:t>«</a:t>
            </a:r>
            <a:r>
              <a:rPr lang="ru-RU" sz="3600" b="1" i="1" dirty="0">
                <a:solidFill>
                  <a:srgbClr val="FF66FF"/>
                </a:solidFill>
              </a:rPr>
              <a:t>Дружба освещает путь</a:t>
            </a:r>
            <a:r>
              <a:rPr lang="ru-RU" sz="3600" b="1" dirty="0">
                <a:solidFill>
                  <a:srgbClr val="FF66FF"/>
                </a:solidFill>
              </a:rPr>
              <a:t>!»</a:t>
            </a:r>
          </a:p>
        </p:txBody>
      </p:sp>
    </p:spTree>
    <p:extLst>
      <p:ext uri="{BB962C8B-B14F-4D97-AF65-F5344CB8AC3E}">
        <p14:creationId xmlns:p14="http://schemas.microsoft.com/office/powerpoint/2010/main" val="49703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virtuellife.v.i.pic.centerblog.net/o/6a690b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320" y="44624"/>
            <a:ext cx="5902008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schoolage.ru/uploads/users/37/136/33.jpg?w=90&amp;h=9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2" t="1911" r="16067" b="10855"/>
          <a:stretch/>
        </p:blipFill>
        <p:spPr bwMode="auto">
          <a:xfrm>
            <a:off x="0" y="4897198"/>
            <a:ext cx="1570339" cy="196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17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.jimcdn.com/app/cms/image/transf/none/path/s7f56584becfe3c85/backgroundarea/i53090cfc8d72d605/version/1491809785/ima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5"/>
          <a:stretch/>
        </p:blipFill>
        <p:spPr bwMode="auto">
          <a:xfrm>
            <a:off x="20924" y="0"/>
            <a:ext cx="912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1484784"/>
            <a:ext cx="64087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7</a:t>
            </a:r>
            <a:r>
              <a:rPr lang="ru-RU" sz="4000" dirty="0" smtClean="0"/>
              <a:t> задание </a:t>
            </a:r>
          </a:p>
          <a:p>
            <a:pPr algn="ctr"/>
            <a:r>
              <a:rPr lang="ru-RU" sz="4000" dirty="0" smtClean="0"/>
              <a:t>«Назови одним словом»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13912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static6.depositphotos.com/1071110/566/v/950/depositphotos_5666475-stock-illustration-furniture-icon-s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0"/>
            <a:ext cx="7590784" cy="6744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806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vatars.mds.yandex.net/get-pdb/1066918/139dca8a-1b8c-4156-b373-cd4c8fa19032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834602" cy="6625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04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galerey-room.ru/images/090849_138544612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9762"/>
            <a:ext cx="8524586" cy="6939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41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www.regionsert.ru/wp-content/uploads/2018/07/%D1%81%D0%B5%D1%80%D1%82%D0%B8%D1%84%D0%B8%D0%BA%D0%B0%D1%86%D0%B8%D1%8F-%D0%BE%D0%B2%D0%BE%D1%89%D0%B5%D0%B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46" y="44624"/>
            <a:ext cx="916091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382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 descr="https://s019.radikal.ru/i641/1303/15/c7e4fee846b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9" y="404664"/>
            <a:ext cx="8986597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630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kwork.ru/pics/t3/41/307741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085658" cy="6057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53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image.freepik.com/free-vector/_1096-4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8" t="6274" r="4466" b="8305"/>
          <a:stretch/>
        </p:blipFill>
        <p:spPr bwMode="auto">
          <a:xfrm>
            <a:off x="663088" y="16265"/>
            <a:ext cx="7077263" cy="6716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744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.jimcdn.com/app/cms/image/transf/none/path/s7f56584becfe3c85/backgroundarea/i53090cfc8d72d605/version/1491809785/ima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5"/>
          <a:stretch/>
        </p:blipFill>
        <p:spPr bwMode="auto">
          <a:xfrm>
            <a:off x="20924" y="0"/>
            <a:ext cx="912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1484784"/>
            <a:ext cx="64087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8</a:t>
            </a:r>
            <a:r>
              <a:rPr lang="ru-RU" sz="4000" dirty="0" smtClean="0"/>
              <a:t> задание </a:t>
            </a:r>
          </a:p>
          <a:p>
            <a:pPr algn="ctr"/>
            <a:r>
              <a:rPr lang="ru-RU" sz="4000" dirty="0" smtClean="0"/>
              <a:t>«Сложи фигуру из палочек»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33937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krasninsk-verhneuralsk.educhel.ru/uploads/37600/37540/section/813307/svetljachki.jpg?15457318385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22" y="-31903"/>
            <a:ext cx="7200800" cy="6889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596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mycdn.me/image?id=851976452931&amp;t=3&amp;plc=WEB&amp;tkn=*HOo0a8YbdYOyCEreQ_R4JeZ3gJk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2" t="17409" r="15970" b="16855"/>
          <a:stretch/>
        </p:blipFill>
        <p:spPr bwMode="auto">
          <a:xfrm>
            <a:off x="1979712" y="8011"/>
            <a:ext cx="4752528" cy="6693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208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http://www.schoolage.ru/uploads/users/37/136/33.jpg?w=90&amp;h=9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2" t="1911" r="16067" b="10855"/>
          <a:stretch/>
        </p:blipFill>
        <p:spPr bwMode="auto">
          <a:xfrm>
            <a:off x="0" y="4897198"/>
            <a:ext cx="1570339" cy="196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www.proza.ru/pics/2014/03/13/238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" t="1513" r="2833" b="3797"/>
          <a:stretch/>
        </p:blipFill>
        <p:spPr bwMode="auto">
          <a:xfrm>
            <a:off x="1403648" y="-15029"/>
            <a:ext cx="6188806" cy="687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679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esign-iprint.ru/assets/images/dlya-sadika/05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7"/>
          <a:stretch/>
        </p:blipFill>
        <p:spPr bwMode="auto">
          <a:xfrm>
            <a:off x="0" y="64916"/>
            <a:ext cx="9158128" cy="653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forumimage.ru/uploads/20150626/143530556294288039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2" r="10902" b="18203"/>
          <a:stretch/>
        </p:blipFill>
        <p:spPr bwMode="auto">
          <a:xfrm>
            <a:off x="1763688" y="133095"/>
            <a:ext cx="5260955" cy="2791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35696" y="2852936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В </a:t>
            </a:r>
            <a:r>
              <a:rPr lang="ru-RU" sz="36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СТАРШУЮ</a:t>
            </a:r>
            <a:r>
              <a:rPr lang="ru-RU" sz="40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ГРУППУ</a:t>
            </a:r>
            <a:endParaRPr lang="ru-RU" sz="4000" b="1" i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59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www.schoolage.ru/uploads/users/37/136/33.jpg?w=90&amp;h=9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2" t="1911" r="16067" b="10855"/>
          <a:stretch/>
        </p:blipFill>
        <p:spPr bwMode="auto">
          <a:xfrm>
            <a:off x="0" y="4897198"/>
            <a:ext cx="1570339" cy="196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s://cdn.pricearchive.org/images/aliexpress.com/32395898766/SHANNY-5X7FT-Vinyl-Custom-Castle-Theme-Photography-Backdrops-Prop-Digital-Background-TCA-12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041" y="0"/>
            <a:ext cx="6072287" cy="6867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256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.jimcdn.com/app/cms/image/transf/none/path/s7f56584becfe3c85/backgroundarea/i53090cfc8d72d605/version/1491809785/ima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5"/>
          <a:stretch/>
        </p:blipFill>
        <p:spPr bwMode="auto">
          <a:xfrm>
            <a:off x="20924" y="0"/>
            <a:ext cx="912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823064"/>
            <a:ext cx="58326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1 задание </a:t>
            </a:r>
          </a:p>
          <a:p>
            <a:r>
              <a:rPr lang="ru-RU" sz="4000" dirty="0" smtClean="0"/>
              <a:t>«Пересчитай предметы»</a:t>
            </a:r>
            <a:endParaRPr lang="ru-RU" sz="4000" dirty="0"/>
          </a:p>
        </p:txBody>
      </p:sp>
      <p:pic>
        <p:nvPicPr>
          <p:cNvPr id="6146" name="Picture 2" descr="https://www.kochnai.com/images/kochnai/001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31197"/>
            <a:ext cx="5112568" cy="2875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6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www.home-img.com/uploads/data/90777/80d5002cab22b267b3788019d2ff179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4" y="-485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539750" y="4462909"/>
            <a:ext cx="4318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7596584" y="2130777"/>
            <a:ext cx="4318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5364088" y="3066881"/>
            <a:ext cx="4318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7164388" y="4581798"/>
            <a:ext cx="4318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220" name="Text Box 4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1115864" y="2060848"/>
            <a:ext cx="4318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239" name="Text Box 23"/>
          <p:cNvSpPr txBox="1">
            <a:spLocks noChangeArrowheads="1"/>
          </p:cNvSpPr>
          <p:nvPr/>
        </p:nvSpPr>
        <p:spPr bwMode="auto">
          <a:xfrm>
            <a:off x="1115864" y="817548"/>
            <a:ext cx="720055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 smtClean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2 задание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 smtClean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«Расставьте </a:t>
            </a:r>
            <a:r>
              <a:rPr lang="ru-RU" altLang="ru-RU" sz="2800" b="1" dirty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все </a:t>
            </a:r>
            <a:r>
              <a:rPr lang="ru-RU" altLang="ru-RU" sz="2800" b="1" dirty="0" smtClean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цифры </a:t>
            </a:r>
            <a:r>
              <a:rPr lang="ru-RU" altLang="ru-RU" sz="2800" b="1" dirty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 </a:t>
            </a:r>
            <a:r>
              <a:rPr lang="ru-RU" altLang="ru-RU" sz="2800" b="1" dirty="0" smtClean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порядку»</a:t>
            </a:r>
            <a:endParaRPr lang="ru-RU" altLang="ru-RU" sz="2800" b="1" dirty="0">
              <a:solidFill>
                <a:srgbClr val="6600FF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385997"/>
      </p:ext>
    </p:extLst>
  </p:cSld>
  <p:clrMapOvr>
    <a:masterClrMapping/>
  </p:clrMapOvr>
  <p:transition advClick="0"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 nodeType="clickPar">
                      <p:stCondLst>
                        <p:cond delay="0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3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9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 nodeType="clickPar">
                      <p:stCondLst>
                        <p:cond delay="0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7"/>
                  </p:tgtEl>
                </p:cond>
              </p:nextCondLst>
            </p:seq>
          </p:childTnLst>
        </p:cTn>
      </p:par>
    </p:tnLst>
    <p:bldLst>
      <p:bldP spid="9221" grpId="0" build="allAtOnce"/>
      <p:bldP spid="92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www.home-img.com/uploads/data/90777/80d5002cab22b267b3788019d2ff179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4" y="-485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6203608" y="2007286"/>
            <a:ext cx="1512044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225" name="Text Box 9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5049304" y="1988840"/>
            <a:ext cx="847042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223" name="Text Box 7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3998050" y="1998402"/>
            <a:ext cx="91902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221" name="Text Box 5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3059832" y="1988840"/>
            <a:ext cx="631484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220" name="Text Box 4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2123728" y="2004955"/>
            <a:ext cx="67851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600" dirty="0">
                <a:solidFill>
                  <a:srgbClr val="FF0000"/>
                </a:solidFill>
              </a:rPr>
              <a:t>1</a:t>
            </a:r>
          </a:p>
        </p:txBody>
      </p:sp>
      <p:pic>
        <p:nvPicPr>
          <p:cNvPr id="9" name="Picture 2" descr="http://www.schoolage.ru/uploads/users/37/136/33.jpg?w=90&amp;h=90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2" t="1911" r="16067" b="10855"/>
          <a:stretch/>
        </p:blipFill>
        <p:spPr bwMode="auto">
          <a:xfrm>
            <a:off x="7308304" y="2936396"/>
            <a:ext cx="1570339" cy="196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1115864" y="817548"/>
            <a:ext cx="720055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 smtClean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2 задание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 smtClean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«Расставьте </a:t>
            </a:r>
            <a:r>
              <a:rPr lang="ru-RU" altLang="ru-RU" sz="2800" b="1" dirty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все </a:t>
            </a:r>
            <a:r>
              <a:rPr lang="ru-RU" altLang="ru-RU" sz="2800" b="1" dirty="0" smtClean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цифры </a:t>
            </a:r>
            <a:r>
              <a:rPr lang="ru-RU" altLang="ru-RU" sz="2800" b="1" dirty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 </a:t>
            </a:r>
            <a:r>
              <a:rPr lang="ru-RU" altLang="ru-RU" sz="2800" b="1" dirty="0" smtClean="0">
                <a:solidFill>
                  <a:srgbClr val="66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порядку»</a:t>
            </a:r>
            <a:endParaRPr lang="ru-RU" altLang="ru-RU" sz="2800" b="1" dirty="0">
              <a:solidFill>
                <a:srgbClr val="6600FF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437122"/>
      </p:ext>
    </p:extLst>
  </p:cSld>
  <p:clrMapOvr>
    <a:masterClrMapping/>
  </p:clrMapOvr>
  <p:transition advClick="0"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5"/>
                  </p:tgtEl>
                </p:cond>
              </p:nextCondLst>
            </p:seq>
          </p:childTnLst>
        </p:cTn>
      </p:par>
    </p:tnLst>
    <p:bldLst>
      <p:bldP spid="922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.jimcdn.com/app/cms/image/transf/none/path/s7f56584becfe3c85/backgroundarea/i53090cfc8d72d605/version/1491809785/ima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5"/>
          <a:stretch/>
        </p:blipFill>
        <p:spPr bwMode="auto">
          <a:xfrm>
            <a:off x="20924" y="0"/>
            <a:ext cx="91230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1484784"/>
            <a:ext cx="64087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3</a:t>
            </a:r>
            <a:r>
              <a:rPr lang="ru-RU" sz="4000" dirty="0" smtClean="0"/>
              <a:t> задание </a:t>
            </a:r>
          </a:p>
          <a:p>
            <a:pPr algn="ctr"/>
            <a:r>
              <a:rPr lang="ru-RU" sz="4000" dirty="0" smtClean="0"/>
              <a:t>«Геометрический ковёр»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46053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022733" y="188640"/>
            <a:ext cx="4968551" cy="6192688"/>
            <a:chOff x="0" y="0"/>
            <a:chExt cx="4305300" cy="5114925"/>
          </a:xfrm>
        </p:grpSpPr>
        <p:sp>
          <p:nvSpPr>
            <p:cNvPr id="4" name="Надпись 2"/>
            <p:cNvSpPr txBox="1">
              <a:spLocks noChangeArrowheads="1"/>
            </p:cNvSpPr>
            <p:nvPr/>
          </p:nvSpPr>
          <p:spPr bwMode="auto">
            <a:xfrm>
              <a:off x="0" y="0"/>
              <a:ext cx="4305300" cy="51149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Calibri"/>
                  <a:ea typeface="Calibri"/>
                  <a:cs typeface="Times New Roman"/>
                </a:rPr>
                <a:t> </a:t>
              </a: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428750" y="2162175"/>
              <a:ext cx="1419225" cy="78105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6" name="Равнобедренный треугольник 5"/>
            <p:cNvSpPr/>
            <p:nvPr/>
          </p:nvSpPr>
          <p:spPr>
            <a:xfrm>
              <a:off x="142875" y="3838575"/>
              <a:ext cx="1285875" cy="1095375"/>
            </a:xfrm>
            <a:prstGeom prst="triangl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" name="Блок-схема: узел 6"/>
            <p:cNvSpPr/>
            <p:nvPr/>
          </p:nvSpPr>
          <p:spPr>
            <a:xfrm>
              <a:off x="2847975" y="3838575"/>
              <a:ext cx="1276350" cy="1181100"/>
            </a:xfrm>
            <a:prstGeom prst="flowChartConnector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038475" y="161925"/>
              <a:ext cx="962025" cy="857250"/>
            </a:xfrm>
            <a:prstGeom prst="rect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190500" y="161925"/>
              <a:ext cx="1581150" cy="933450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26521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</TotalTime>
  <Words>151</Words>
  <Application>Microsoft Office PowerPoint</Application>
  <PresentationFormat>Экран (4:3)</PresentationFormat>
  <Paragraphs>49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Апрель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34</cp:revision>
  <dcterms:created xsi:type="dcterms:W3CDTF">2019-04-27T17:28:56Z</dcterms:created>
  <dcterms:modified xsi:type="dcterms:W3CDTF">2019-07-12T10:41:58Z</dcterms:modified>
</cp:coreProperties>
</file>